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0" r:id="rId3"/>
    <p:sldId id="331" r:id="rId4"/>
    <p:sldId id="325" r:id="rId5"/>
    <p:sldId id="337" r:id="rId6"/>
    <p:sldId id="338" r:id="rId7"/>
    <p:sldId id="342" r:id="rId8"/>
    <p:sldId id="339" r:id="rId9"/>
    <p:sldId id="340" r:id="rId10"/>
    <p:sldId id="341" r:id="rId11"/>
    <p:sldId id="343" r:id="rId12"/>
    <p:sldId id="306" r:id="rId13"/>
    <p:sldId id="308" r:id="rId14"/>
    <p:sldId id="333" r:id="rId15"/>
    <p:sldId id="315" r:id="rId16"/>
    <p:sldId id="316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128" autoAdjust="0"/>
  </p:normalViewPr>
  <p:slideViewPr>
    <p:cSldViewPr snapToGrid="0">
      <p:cViewPr varScale="1">
        <p:scale>
          <a:sx n="66" d="100"/>
          <a:sy n="66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8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3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Aspect:charlie</a:t>
            </a:r>
            <a:r>
              <a:rPr lang="en-US" altLang="zh-CN" dirty="0"/>
              <a:t> sheen, sentiment polarity: negative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6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Grid Tagging Schema</a:t>
            </a:r>
          </a:p>
          <a:p>
            <a:r>
              <a:rPr lang="en-US" altLang="zh-CN" dirty="0"/>
              <a:t>2020-EMNLP-Grid Tagging Scheme for Aspect-oriented Fine-grained Opinion Extraction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4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33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K is the number of heads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50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78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3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49168" y="1268492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173914" y="5401897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(ACL-2021)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749956" y="626125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9DD20CD-BEBF-4259-B3E3-8744B86FAA9F}"/>
              </a:ext>
            </a:extLst>
          </p:cNvPr>
          <p:cNvSpPr txBox="1"/>
          <p:nvPr/>
        </p:nvSpPr>
        <p:spPr>
          <a:xfrm>
            <a:off x="1214380" y="6352941"/>
            <a:ext cx="6168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https://github.com/pangsg/DM-GCN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EAD204-BA9B-41A9-88A3-8D18DBED49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05" y="1654526"/>
            <a:ext cx="10981220" cy="34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CFE561-3D12-4BF9-8BF9-CCC727E427B1}"/>
              </a:ext>
            </a:extLst>
          </p:cNvPr>
          <p:cNvSpPr txBox="1"/>
          <p:nvPr/>
        </p:nvSpPr>
        <p:spPr>
          <a:xfrm>
            <a:off x="6426200" y="1259505"/>
            <a:ext cx="281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Training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8F6C9E-9F51-4A17-A01F-CAF8F129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56" y="2003883"/>
            <a:ext cx="5687420" cy="9027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EE9E69-D5A0-4084-8928-233E8847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42" y="3018237"/>
            <a:ext cx="6948158" cy="11858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314B36-1C49-4AED-BE8A-92BD9D791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620" y="4375254"/>
            <a:ext cx="6100756" cy="9432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7A65FD-470C-48FE-B52A-BE2BE6F2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152" y="5215389"/>
            <a:ext cx="7232848" cy="11995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133511-C446-4753-BFF7-736EA3BA9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84900"/>
            <a:ext cx="5624661" cy="33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72CA03-6C41-44BD-910B-F8D85415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595812"/>
            <a:ext cx="5962650" cy="6153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54C677-6462-463E-B347-BAEC677C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719590"/>
            <a:ext cx="5527740" cy="54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99F267-ED83-442B-A9A7-20531680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62" y="1643905"/>
            <a:ext cx="9318275" cy="41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94713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D0D478-30FB-444B-BE34-EA9FECF3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1260030"/>
            <a:ext cx="3752850" cy="285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DA42C0-151C-4B65-A5FF-1AE4C585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86" y="1545780"/>
            <a:ext cx="10251809" cy="51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408EAA-04C8-47B9-B876-5D8F3D9C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42" y="2151743"/>
            <a:ext cx="7303515" cy="40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52B21C-915C-4AF9-AF0F-764A1DA2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54" y="1370924"/>
            <a:ext cx="6834704" cy="52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B5AA8F-FDE0-4185-8C98-D9FEF380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4" y="2020660"/>
            <a:ext cx="11799570" cy="32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7" y="2183480"/>
            <a:ext cx="4671955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903BA4-25AC-4D56-91AD-D8D2050BA74A}"/>
              </a:ext>
            </a:extLst>
          </p:cNvPr>
          <p:cNvSpPr txBox="1"/>
          <p:nvPr/>
        </p:nvSpPr>
        <p:spPr>
          <a:xfrm>
            <a:off x="420913" y="2416966"/>
            <a:ext cx="114953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recent methods adopt syntax-base Graph Neural Networks to extract the syntactic information from the dependency graph, thinking that would be beneficial for establishing relations between aspect and opinion words.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these methods may ignore that some sentences have no remarkable syntactic structure, which causes the opposite judgement in sentiment analysis.</a:t>
            </a: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6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37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70A466-0193-4E39-8730-FDCB1783C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376"/>
            <a:ext cx="7151460" cy="41310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6861FE-A5AF-484C-8C83-463F91AF9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89" y="1785131"/>
            <a:ext cx="2762250" cy="352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80053C-DB09-4BCD-81D5-87603606C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439" y="1785131"/>
            <a:ext cx="1762125" cy="371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EA5934-85EF-4EB0-B4F0-2396FB3DF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776" y="2336221"/>
            <a:ext cx="1133475" cy="2952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817116-6F98-49C1-B6B8-800DD67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497" y="2317171"/>
            <a:ext cx="866775" cy="314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D8239E-02FF-47A0-AAF9-76238C257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588" y="2269546"/>
            <a:ext cx="1647825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74410A-0034-4B28-8182-E1493A715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8131" y="2848304"/>
            <a:ext cx="4657725" cy="34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A0F9C7-8729-4289-8D14-874B9CC84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131" y="3328635"/>
            <a:ext cx="1962150" cy="371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050928-6750-43EA-9D92-3906D5835E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7884" y="3319109"/>
            <a:ext cx="2809875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1C32D88-B912-4BCA-8872-7660C9770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8551" y="3958318"/>
            <a:ext cx="3057525" cy="352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3FEC056-90AB-4479-B5D7-AD40C808C7DF}"/>
                  </a:ext>
                </a:extLst>
              </p:cNvPr>
              <p:cNvSpPr txBox="1"/>
              <p:nvPr/>
            </p:nvSpPr>
            <p:spPr>
              <a:xfrm>
                <a:off x="7084696" y="5008488"/>
                <a:ext cx="49242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lexicon size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𝑒𝑚𝑏𝑒𝑑𝑑𝑖𝑛𝑔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3FEC056-90AB-4479-B5D7-AD40C808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696" y="5008488"/>
                <a:ext cx="4924297" cy="553998"/>
              </a:xfrm>
              <a:prstGeom prst="rect">
                <a:avLst/>
              </a:prstGeom>
              <a:blipFill>
                <a:blip r:embed="rId13"/>
                <a:stretch>
                  <a:fillRect l="-2228" t="-14444" r="-124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879240B-87B8-4747-A522-C56F0E09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" y="1587324"/>
            <a:ext cx="5624661" cy="331162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AE76668-7156-4CC9-8DFD-6346969E1C3D}"/>
              </a:ext>
            </a:extLst>
          </p:cNvPr>
          <p:cNvSpPr/>
          <p:nvPr/>
        </p:nvSpPr>
        <p:spPr>
          <a:xfrm>
            <a:off x="2040165" y="1920023"/>
            <a:ext cx="891721" cy="4731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8E5DF6-712F-4B95-ADB1-457312218D40}"/>
              </a:ext>
            </a:extLst>
          </p:cNvPr>
          <p:cNvSpPr txBox="1"/>
          <p:nvPr/>
        </p:nvSpPr>
        <p:spPr>
          <a:xfrm>
            <a:off x="5648590" y="1024220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Syntactic Graph Convolution Module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10A88-E8F6-41DA-A7FC-57847DFA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89" y="1528306"/>
            <a:ext cx="1866900" cy="323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130FF7-E95A-4B92-8616-8893EB88EBF0}"/>
                  </a:ext>
                </a:extLst>
              </p:cNvPr>
              <p:cNvSpPr txBox="1"/>
              <p:nvPr/>
            </p:nvSpPr>
            <p:spPr>
              <a:xfrm>
                <a:off x="7343814" y="1474083"/>
                <a:ext cx="4913461" cy="575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𝑎𝑑𝑗𝑎𝑐𝑒𝑛𝑐𝑦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𝑔𝑟𝑎𝑝h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𝑓𝑒𝑎𝑡𝑢𝑟𝑒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130FF7-E95A-4B92-8616-8893EB88E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14" y="1474083"/>
                <a:ext cx="4913461" cy="575927"/>
              </a:xfrm>
              <a:prstGeom prst="rect">
                <a:avLst/>
              </a:prstGeom>
              <a:blipFill>
                <a:blip r:embed="rId5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D04AFF2-9ADA-4FA7-A2FD-63207A1B6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827" y="2058761"/>
            <a:ext cx="5229225" cy="28003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EC02D3-3D86-45C8-BE0B-58008969A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426" y="4919239"/>
            <a:ext cx="3158002" cy="4511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D8D702-4B58-4019-831A-F5A1DB180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8555" y="4919239"/>
            <a:ext cx="2571750" cy="4000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1027598-369A-4802-BC92-01AD17434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2426" y="5648042"/>
            <a:ext cx="3248025" cy="371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36A4AEC-FA07-4AC8-AC13-F9CE3543950D}"/>
                  </a:ext>
                </a:extLst>
              </p:cNvPr>
              <p:cNvSpPr txBox="1"/>
              <p:nvPr/>
            </p:nvSpPr>
            <p:spPr>
              <a:xfrm>
                <a:off x="6854823" y="6046251"/>
                <a:ext cx="6146800" cy="668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𝑔𝑐𝑛</m:t>
                        </m:r>
                      </m:sub>
                    </m:sSub>
                  </m:oMath>
                </a14:m>
                <a:r>
                  <a:rPr lang="en-US" altLang="zh-CN" dirty="0"/>
                  <a:t> is the dimension of the GCN layer output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36A4AEC-FA07-4AC8-AC13-F9CE3543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23" y="6046251"/>
                <a:ext cx="6146800" cy="668901"/>
              </a:xfrm>
              <a:prstGeom prst="rect">
                <a:avLst/>
              </a:prstGeom>
              <a:blipFill>
                <a:blip r:embed="rId10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581BE8-4B6D-444E-9E87-9818BBB4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" y="1366834"/>
            <a:ext cx="6049720" cy="41243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0C0AF94-6760-45A4-8D58-8FF14532D2D4}"/>
              </a:ext>
            </a:extLst>
          </p:cNvPr>
          <p:cNvSpPr txBox="1"/>
          <p:nvPr/>
        </p:nvSpPr>
        <p:spPr>
          <a:xfrm>
            <a:off x="6484257" y="1170866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Graph Convolution Module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B61D2F-B827-40D5-BE42-7A15E649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7" y="1791799"/>
            <a:ext cx="4005943" cy="3699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F28E73-2D9E-4D8E-B3D6-94584954B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007" y="5639546"/>
            <a:ext cx="2152650" cy="3238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B05682-1270-44C6-AE16-CD8A0C5CD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536" y="5663358"/>
            <a:ext cx="1485900" cy="276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EE00E52-6097-4A29-8755-F8DE8757E0FD}"/>
                  </a:ext>
                </a:extLst>
              </p:cNvPr>
              <p:cNvSpPr txBox="1"/>
              <p:nvPr/>
            </p:nvSpPr>
            <p:spPr>
              <a:xfrm>
                <a:off x="6625772" y="6368533"/>
                <a:ext cx="6313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sub>
                    </m:sSub>
                  </m:oMath>
                </a14:m>
                <a:r>
                  <a:rPr lang="en-US" altLang="zh-CN" dirty="0"/>
                  <a:t> is the dimension of each attention head,</a:t>
                </a:r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EE00E52-6097-4A29-8755-F8DE8757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72" y="6368533"/>
                <a:ext cx="6313714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250B216C-BC6A-447B-8204-91C208A285C0}"/>
              </a:ext>
            </a:extLst>
          </p:cNvPr>
          <p:cNvSpPr txBox="1"/>
          <p:nvPr/>
        </p:nvSpPr>
        <p:spPr>
          <a:xfrm>
            <a:off x="6625772" y="6018996"/>
            <a:ext cx="6473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 is the number of heads</a:t>
            </a:r>
          </a:p>
        </p:txBody>
      </p:sp>
    </p:spTree>
    <p:extLst>
      <p:ext uri="{BB962C8B-B14F-4D97-AF65-F5344CB8AC3E}">
        <p14:creationId xmlns:p14="http://schemas.microsoft.com/office/powerpoint/2010/main" val="22467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581BE8-4B6D-444E-9E87-9818BBB4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" y="1366834"/>
            <a:ext cx="6049720" cy="41243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0C0AF94-6760-45A4-8D58-8FF14532D2D4}"/>
              </a:ext>
            </a:extLst>
          </p:cNvPr>
          <p:cNvSpPr txBox="1"/>
          <p:nvPr/>
        </p:nvSpPr>
        <p:spPr>
          <a:xfrm>
            <a:off x="6484257" y="1170866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Graph Convolution Module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55C1BD-279A-42C1-AABF-B6C58FF4B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230" y="2071471"/>
            <a:ext cx="4090534" cy="38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7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53DD4F-141F-495E-ADA9-B1279B3FD542}"/>
              </a:ext>
            </a:extLst>
          </p:cNvPr>
          <p:cNvSpPr txBox="1"/>
          <p:nvPr/>
        </p:nvSpPr>
        <p:spPr>
          <a:xfrm>
            <a:off x="6096000" y="1125659"/>
            <a:ext cx="5878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Convolution Module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CB0259-FC37-442D-A061-7F0D547E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1769844"/>
            <a:ext cx="3619500" cy="10001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359314-3FA6-4A06-AA82-95297BE4D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489" y="2970632"/>
            <a:ext cx="3409950" cy="5429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7BAF59-DA36-440A-B721-403C2BDA7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05" y="1630030"/>
            <a:ext cx="5502671" cy="4059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6FAF79-7497-4590-B321-F5AE02FD9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339" y="3602257"/>
            <a:ext cx="3467100" cy="485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E82A81-4819-49DA-A387-AEC643248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389" y="4277740"/>
            <a:ext cx="3486150" cy="619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E5E5B5-D6F0-41AA-BC9E-55C7CA8ED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470" y="5004877"/>
            <a:ext cx="3790950" cy="457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2E0BA8-0ED1-4046-AC9F-CBB22A273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025" y="5689599"/>
            <a:ext cx="27527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CFE561-3D12-4BF9-8BF9-CCC727E427B1}"/>
              </a:ext>
            </a:extLst>
          </p:cNvPr>
          <p:cNvSpPr txBox="1"/>
          <p:nvPr/>
        </p:nvSpPr>
        <p:spPr>
          <a:xfrm>
            <a:off x="6426200" y="1259505"/>
            <a:ext cx="2093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fusion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0F2B69-7703-4439-90C2-1056D2C5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2935"/>
            <a:ext cx="3733800" cy="21431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2B1F56-82A5-4F54-9D75-30B1D1527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87825"/>
            <a:ext cx="3895725" cy="15621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FE0E06-59B1-40A2-8DEF-7F2748A84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234" y="5911690"/>
            <a:ext cx="3619500" cy="54292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90726D73-BE18-4D3C-8723-B6D2EF655B73}"/>
              </a:ext>
            </a:extLst>
          </p:cNvPr>
          <p:cNvGrpSpPr/>
          <p:nvPr/>
        </p:nvGrpSpPr>
        <p:grpSpPr>
          <a:xfrm>
            <a:off x="7962900" y="6437899"/>
            <a:ext cx="1528536" cy="352425"/>
            <a:chOff x="7962900" y="6437899"/>
            <a:chExt cx="1528536" cy="35242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62ACB39-700D-4F6E-87F9-3EB0D8D8B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2900" y="6437899"/>
              <a:ext cx="647700" cy="3524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6CB4308-9F89-4827-B088-D0C12B5A5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9886" y="6507002"/>
              <a:ext cx="971550" cy="24765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64CC1A5-2467-43DB-91EB-C398D430D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59" y="2211439"/>
            <a:ext cx="5624661" cy="331162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DBA9014-637F-418A-8C0D-89265480500E}"/>
              </a:ext>
            </a:extLst>
          </p:cNvPr>
          <p:cNvSpPr/>
          <p:nvPr/>
        </p:nvSpPr>
        <p:spPr>
          <a:xfrm>
            <a:off x="3149600" y="2211439"/>
            <a:ext cx="1422400" cy="3129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F88CC29-697B-44FF-9DCC-BDC1AE676B07}"/>
              </a:ext>
            </a:extLst>
          </p:cNvPr>
          <p:cNvSpPr txBox="1"/>
          <p:nvPr/>
        </p:nvSpPr>
        <p:spPr>
          <a:xfrm>
            <a:off x="3352800" y="638532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f(.) is the average pooling function</a:t>
            </a:r>
          </a:p>
        </p:txBody>
      </p:sp>
    </p:spTree>
    <p:extLst>
      <p:ext uri="{BB962C8B-B14F-4D97-AF65-F5344CB8AC3E}">
        <p14:creationId xmlns:p14="http://schemas.microsoft.com/office/powerpoint/2010/main" val="56969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84749</TotalTime>
  <Words>255</Words>
  <Application>Microsoft Office PowerPoint</Application>
  <PresentationFormat>宽屏</PresentationFormat>
  <Paragraphs>68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PingFang SC</vt:lpstr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Motivation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PowerPoint 演示文稿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1702</cp:revision>
  <dcterms:created xsi:type="dcterms:W3CDTF">2017-04-22T07:59:29Z</dcterms:created>
  <dcterms:modified xsi:type="dcterms:W3CDTF">2021-09-07T13:56:04Z</dcterms:modified>
</cp:coreProperties>
</file>